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27" r:id="rId20"/>
    <p:sldId id="276" r:id="rId21"/>
    <p:sldId id="277" r:id="rId22"/>
    <p:sldId id="278" r:id="rId23"/>
    <p:sldId id="279" r:id="rId24"/>
    <p:sldId id="281" r:id="rId25"/>
    <p:sldId id="32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7" r:id="rId50"/>
    <p:sldId id="308" r:id="rId51"/>
    <p:sldId id="309" r:id="rId52"/>
    <p:sldId id="321" r:id="rId53"/>
    <p:sldId id="322" r:id="rId54"/>
    <p:sldId id="323" r:id="rId55"/>
    <p:sldId id="311" r:id="rId56"/>
    <p:sldId id="324" r:id="rId57"/>
    <p:sldId id="325" r:id="rId58"/>
    <p:sldId id="326" r:id="rId59"/>
    <p:sldId id="328" r:id="rId60"/>
    <p:sldId id="318" r:id="rId6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>
        <p:scale>
          <a:sx n="75" d="100"/>
          <a:sy n="75" d="100"/>
        </p:scale>
        <p:origin x="1675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554480"/>
            <a:ext cx="3870000" cy="24026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1044000" y="-10008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70920" y="2008080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386280" y="153324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925640" y="4063680"/>
            <a:ext cx="3581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 solution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(or </a:t>
            </a:r>
            <a:r>
              <a:rPr lang="en-US" sz="3200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</a:t>
            </a: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2338560" y="859680"/>
            <a:ext cx="2755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you value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1823400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716280" y="1444680"/>
            <a:ext cx="360" cy="37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716280" y="3576960"/>
            <a:ext cx="360" cy="4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09120" y="1146240"/>
            <a:ext cx="870840" cy="155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…and faster too!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conservation problems?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68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02" name="CustomShape 37"/>
          <p:cNvSpPr/>
          <p:nvPr/>
        </p:nvSpPr>
        <p:spPr>
          <a:xfrm>
            <a:off x="549000" y="2290020"/>
            <a:ext cx="776520" cy="73368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8"/>
          <p:cNvSpPr/>
          <p:nvPr/>
        </p:nvSpPr>
        <p:spPr>
          <a:xfrm>
            <a:off x="365940" y="357876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48"/>
          <p:cNvSpPr/>
          <p:nvPr/>
        </p:nvSpPr>
        <p:spPr>
          <a:xfrm>
            <a:off x="419220" y="426384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77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/>
          <a:srcRect t="23872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6"/>
          <a:srcRect t="29095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7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183528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Adam Marques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Veríssimo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Caitlyn Proctor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Cynthia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Riginos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Emma Hudgins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57600" y="9122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Guillermo Velo-Antón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Íñigo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Jenny McCune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9122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Jonathan Rhodes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Joseph Bennett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 Watts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-Mackey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Miguel Camacho-Sanchez</a:t>
            </a: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903960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Fuller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Schuster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Silvia Carvalho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/>
          <p:cNvPicPr/>
          <p:nvPr/>
        </p:nvPicPr>
        <p:blipFill>
          <a:blip r:embed="rId2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/>
          <p:cNvPicPr/>
          <p:nvPr/>
        </p:nvPicPr>
        <p:blipFill>
          <a:blip r:embed="rId3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/>
          <p:cNvPicPr/>
          <p:nvPr/>
        </p:nvPicPr>
        <p:blipFill>
          <a:blip r:embed="rId4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/>
          <p:cNvPicPr/>
          <p:nvPr/>
        </p:nvPicPr>
        <p:blipFill>
          <a:blip r:embed="rId5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6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7"/>
          <a:srcRect l="19772" t="23368" b="7008"/>
          <a:stretch/>
        </p:blipFill>
        <p:spPr>
          <a:xfrm>
            <a:off x="3954960" y="3582360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520080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6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201960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92600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74640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74640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447480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65600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793760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793760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6988320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6988320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632480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323480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1000080" y="-41400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38680" y="-21960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1" name="CustomShape 7"/>
          <p:cNvSpPr/>
          <p:nvPr/>
        </p:nvSpPr>
        <p:spPr>
          <a:xfrm>
            <a:off x="87732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8"/>
          <p:cNvSpPr/>
          <p:nvPr/>
        </p:nvSpPr>
        <p:spPr>
          <a:xfrm>
            <a:off x="320328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9"/>
          <p:cNvSpPr/>
          <p:nvPr/>
        </p:nvSpPr>
        <p:spPr>
          <a:xfrm>
            <a:off x="564660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0"/>
          <p:cNvSpPr/>
          <p:nvPr/>
        </p:nvSpPr>
        <p:spPr>
          <a:xfrm>
            <a:off x="772524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5" name="CustomShape 11"/>
          <p:cNvSpPr/>
          <p:nvPr/>
        </p:nvSpPr>
        <p:spPr>
          <a:xfrm>
            <a:off x="4263480" y="104760"/>
            <a:ext cx="921600" cy="700200"/>
          </a:xfrm>
          <a:prstGeom prst="rect">
            <a:avLst/>
          </a:prstGeom>
          <a:solidFill>
            <a:schemeClr val="tx1"/>
          </a:solidFill>
          <a:ln w="316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20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03" name="Content Placeholder 5"/>
          <p:cNvPicPr/>
          <p:nvPr/>
        </p:nvPicPr>
        <p:blipFill>
          <a:blip r:embed="rId3"/>
          <a:stretch/>
        </p:blipFill>
        <p:spPr>
          <a:xfrm>
            <a:off x="6412680" y="765360"/>
            <a:ext cx="2650320" cy="3004920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>
          <a:blip r:embed="rId4"/>
          <a:stretch/>
        </p:blipFill>
        <p:spPr>
          <a:xfrm>
            <a:off x="2934360" y="765360"/>
            <a:ext cx="3318840" cy="3627360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88520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imperilled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 places that could potentially be surveyed to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>
          <a:blip r:embed="rId5"/>
          <a:stretch/>
        </p:blipFill>
        <p:spPr>
          <a:xfrm>
            <a:off x="66960" y="770400"/>
            <a:ext cx="2646000" cy="2999880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142 places that could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48B9FB20-BD17-4CD2-BFC9-54F0232CE6C8}"/>
              </a:ext>
            </a:extLst>
          </p:cNvPr>
          <p:cNvSpPr/>
          <p:nvPr/>
        </p:nvSpPr>
        <p:spPr>
          <a:xfrm>
            <a:off x="6209820" y="47788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rev.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>
          <a:blip r:embed="rId2"/>
          <a:stretch/>
        </p:blipFill>
        <p:spPr>
          <a:xfrm>
            <a:off x="1660680" y="79200"/>
            <a:ext cx="5774040" cy="465084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66400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cxn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Picture 129">
            <a:extLst>
              <a:ext uri="{FF2B5EF4-FFF2-40B4-BE49-F238E27FC236}">
                <a16:creationId xmlns:a16="http://schemas.microsoft.com/office/drawing/2014/main" id="{DAD08144-E195-43C8-8A24-32DD87574DE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3000">
                <a:srgbClr val="00B0F0"/>
              </a:gs>
              <a:gs pos="64000">
                <a:srgbClr val="FF0000"/>
              </a:gs>
              <a:gs pos="100000">
                <a:srgbClr val="FF00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icture 2"/>
          <p:cNvPicPr/>
          <p:nvPr/>
        </p:nvPicPr>
        <p:blipFill>
          <a:blip r:embed="rId3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6" name="Picture 2"/>
          <p:cNvPicPr/>
          <p:nvPr/>
        </p:nvPicPr>
        <p:blipFill>
          <a:blip r:embed="rId3"/>
          <a:srcRect l="66965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sp>
        <p:nvSpPr>
          <p:cNvPr id="1587" name="CustomShape 4"/>
          <p:cNvSpPr/>
          <p:nvPr/>
        </p:nvSpPr>
        <p:spPr>
          <a:xfrm>
            <a:off x="2777040" y="2440080"/>
            <a:ext cx="2121840" cy="6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5"/>
          <p:cNvSpPr/>
          <p:nvPr/>
        </p:nvSpPr>
        <p:spPr>
          <a:xfrm>
            <a:off x="4896720" y="2448000"/>
            <a:ext cx="45360" cy="1271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9" name="Picture 2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7"/>
          <p:cNvSpPr/>
          <p:nvPr/>
        </p:nvSpPr>
        <p:spPr>
          <a:xfrm>
            <a:off x="4928040" y="991440"/>
            <a:ext cx="61308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8"/>
          <p:cNvSpPr/>
          <p:nvPr/>
        </p:nvSpPr>
        <p:spPr>
          <a:xfrm>
            <a:off x="6983280" y="973080"/>
            <a:ext cx="573120" cy="456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/>
          <p:cNvPicPr/>
          <p:nvPr/>
        </p:nvPicPr>
        <p:blipFill>
          <a:blip r:embed="rId3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/>
          <p:cNvPicPr/>
          <p:nvPr/>
        </p:nvPicPr>
        <p:blipFill>
          <a:blip r:embed="rId3"/>
          <a:srcRect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02204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3"/>
          <p:cNvSpPr/>
          <p:nvPr/>
        </p:nvSpPr>
        <p:spPr>
          <a:xfrm>
            <a:off x="-537840" y="1140480"/>
            <a:ext cx="650160" cy="3845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"/>
          <p:cNvSpPr/>
          <p:nvPr/>
        </p:nvSpPr>
        <p:spPr>
          <a:xfrm>
            <a:off x="8537760" y="4091760"/>
            <a:ext cx="650160" cy="74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118880"/>
            <a:ext cx="1089000" cy="110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845280"/>
            <a:ext cx="3758760" cy="4124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529520" y="4157280"/>
            <a:ext cx="820800" cy="50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95760" y="80640"/>
            <a:ext cx="4741200" cy="138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Evaluating surrogates of genetic diversity for conservation planning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7" name="Content Placeholder 5"/>
          <p:cNvPicPr/>
          <p:nvPr/>
        </p:nvPicPr>
        <p:blipFill>
          <a:blip r:embed="rId2"/>
          <a:stretch/>
        </p:blipFill>
        <p:spPr>
          <a:xfrm>
            <a:off x="4933440" y="205920"/>
            <a:ext cx="3846240" cy="4785480"/>
          </a:xfrm>
          <a:prstGeom prst="rect">
            <a:avLst/>
          </a:prstGeom>
          <a:ln>
            <a:noFill/>
          </a:ln>
        </p:spPr>
      </p:pic>
      <p:sp>
        <p:nvSpPr>
          <p:cNvPr id="1768" name="CustomShape 2"/>
          <p:cNvSpPr/>
          <p:nvPr/>
        </p:nvSpPr>
        <p:spPr>
          <a:xfrm>
            <a:off x="6307920" y="47743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9" name="CustomShape 3"/>
          <p:cNvSpPr/>
          <p:nvPr/>
        </p:nvSpPr>
        <p:spPr>
          <a:xfrm>
            <a:off x="464400" y="1711500"/>
            <a:ext cx="4003920" cy="327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reptile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HARD MODE</a:t>
            </a:r>
            <a:endParaRPr lang="en-US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Microsatellite markers for neutral genetic variation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119520" y="4690861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276480" y="97919"/>
            <a:ext cx="4293360" cy="4834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for neutral genetic variation may not perform much better than random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Little performance improvement with low budget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1" name="Picture 33"/>
          <p:cNvPicPr/>
          <p:nvPr/>
        </p:nvPicPr>
        <p:blipFill>
          <a:blip r:embed="rId2"/>
          <a:stretch/>
        </p:blipFill>
        <p:spPr>
          <a:xfrm>
            <a:off x="4486680" y="97920"/>
            <a:ext cx="4624560" cy="39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8AD5-B57B-425B-9191-A1E6F546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INSRT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3168774-075A-4636-BEB0-F791843D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0" y="103907"/>
            <a:ext cx="8229240" cy="49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1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6411</TotalTime>
  <Words>1138</Words>
  <Application>Microsoft Office PowerPoint</Application>
  <PresentationFormat>On-screen Show (16:9)</PresentationFormat>
  <Paragraphs>477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INSRT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1517</cp:revision>
  <dcterms:created xsi:type="dcterms:W3CDTF">2006-08-16T00:00:00Z</dcterms:created>
  <dcterms:modified xsi:type="dcterms:W3CDTF">2022-04-10T11:38:56Z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